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16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4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5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0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8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8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2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6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FC08-502E-4F2F-88B8-EAFB4471738E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9165363-672C-4968-AAFF-38E8B6D5D1FF}" type="slidenum">
              <a:rPr lang="it-IT" smtClean="0"/>
              <a:t>‹N›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legalepasqua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3BA996-10E3-BFFF-7846-E40A05CE8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2" y="962902"/>
            <a:ext cx="4087178" cy="1852008"/>
          </a:xfrm>
        </p:spPr>
        <p:txBody>
          <a:bodyPr>
            <a:normAutofit/>
          </a:bodyPr>
          <a:lstStyle/>
          <a:p>
            <a:r>
              <a:rPr lang="it-IT" sz="4800" dirty="0"/>
              <a:t>La Riforma della giustizia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E33CDE-39A6-AE2A-C6F7-F3F07EAE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18" y="3531204"/>
            <a:ext cx="4082378" cy="16106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endParaRPr lang="it-IT" sz="1500" dirty="0"/>
          </a:p>
          <a:p>
            <a:pPr>
              <a:lnSpc>
                <a:spcPct val="110000"/>
              </a:lnSpc>
            </a:pPr>
            <a:r>
              <a:rPr lang="it-IT" sz="1500" dirty="0"/>
              <a:t>Dott. Alessandro Pasqua                                             </a:t>
            </a:r>
          </a:p>
          <a:p>
            <a:pPr>
              <a:lnSpc>
                <a:spcPct val="110000"/>
              </a:lnSpc>
            </a:pPr>
            <a:endParaRPr lang="it-IT" sz="1500" dirty="0"/>
          </a:p>
          <a:p>
            <a:pPr>
              <a:lnSpc>
                <a:spcPct val="110000"/>
              </a:lnSpc>
            </a:pPr>
            <a:r>
              <a:rPr lang="it-IT" sz="1500" dirty="0"/>
              <a:t>Dottorando in Diritto costituzionale presso l’Università degli studi di parma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artelletto">
            <a:extLst>
              <a:ext uri="{FF2B5EF4-FFF2-40B4-BE49-F238E27FC236}">
                <a16:creationId xmlns:a16="http://schemas.microsoft.com/office/drawing/2014/main" id="{4BEDEB73-A99C-5C2C-52DD-B3CA447F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5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ED500-48C6-5CB8-A1F5-CA51836E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886985"/>
          </a:xfrm>
        </p:spPr>
        <p:txBody>
          <a:bodyPr/>
          <a:lstStyle/>
          <a:p>
            <a:r>
              <a:rPr lang="it-IT" dirty="0"/>
              <a:t>La riforma: separazione delle carriere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35330D-8C2E-74A3-1D6B-0D42388BB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Sostenitori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CFDC63-4F3F-C0CF-CE09-7D4CD4446D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Scelta di civiltà: impedisce condizionamenti</a:t>
            </a:r>
          </a:p>
          <a:p>
            <a:r>
              <a:rPr lang="it-IT" dirty="0"/>
              <a:t>Vieta i passaggi di carriera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D98FE9A-5A4D-4613-4ECD-FAC78BE43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Contrari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32225A0-2474-26BF-B507-5C21AE1C4C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Riforma legislativa ordinaria</a:t>
            </a:r>
          </a:p>
          <a:p>
            <a:r>
              <a:rPr lang="it-IT" dirty="0"/>
              <a:t>Passaggi di carriera statisticamente irrilevanti e praticamente inoffensivi</a:t>
            </a:r>
          </a:p>
          <a:p>
            <a:r>
              <a:rPr lang="it-IT" dirty="0"/>
              <a:t>Indipendenza del PM</a:t>
            </a:r>
          </a:p>
          <a:p>
            <a:r>
              <a:rPr lang="it-IT" dirty="0"/>
              <a:t>Esperienza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18C87AA-F6B6-6512-8B4E-A458DCEDF16A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361117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B9506-5138-7180-B7F7-6DD777F3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96462"/>
          </a:xfrm>
        </p:spPr>
        <p:txBody>
          <a:bodyPr/>
          <a:lstStyle/>
          <a:p>
            <a:r>
              <a:rPr lang="it-IT" dirty="0"/>
              <a:t>Indipendenza del PM?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A6DACE-E663-5821-29CE-A72726B1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143432"/>
            <a:ext cx="9520158" cy="364776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«</a:t>
            </a:r>
            <a:r>
              <a:rPr lang="it-IT" i="1" dirty="0"/>
              <a:t>Il pubblico ministero gode delle garanzie stabilite nei suoi riguardi dalle norme sull’ordinamento giudiziario</a:t>
            </a:r>
            <a:r>
              <a:rPr lang="it-IT" dirty="0"/>
              <a:t>» (art. 107 co. 4 Cost.)</a:t>
            </a:r>
          </a:p>
          <a:p>
            <a:r>
              <a:rPr lang="it-IT" i="1" dirty="0"/>
              <a:t>«Le norme sull’ordinamento giudiziario e su ogni magistratura sono stabilite dalla legge [che] assicura l’indipendenza dei giudici delle giurisdizioni speciali, del PM […]</a:t>
            </a:r>
            <a:r>
              <a:rPr lang="it-IT" dirty="0"/>
              <a:t>» (art. 108 co. 2 Cost.)</a:t>
            </a:r>
          </a:p>
          <a:p>
            <a:r>
              <a:rPr lang="it-IT" dirty="0"/>
              <a:t>«</a:t>
            </a:r>
            <a:r>
              <a:rPr lang="it-IT" i="1" dirty="0"/>
              <a:t>Il pubblico ministero ha l’obbligo di esercitare l’azione penale</a:t>
            </a:r>
            <a:r>
              <a:rPr lang="it-IT" dirty="0"/>
              <a:t>» (art. 112 Cost.)</a:t>
            </a:r>
          </a:p>
          <a:p>
            <a:r>
              <a:rPr lang="it-IT" dirty="0"/>
              <a:t>«</a:t>
            </a:r>
            <a:r>
              <a:rPr lang="it-IT" i="1" dirty="0"/>
              <a:t>La magistratura costituisce un ordine autonomo e indipendente da ogni altro potere ed è composta dai magistrati della carriera giudicante e della carriera requirente</a:t>
            </a:r>
            <a:r>
              <a:rPr lang="it-IT" dirty="0"/>
              <a:t>» (nuovo art. 104 Cost.)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B008933-0399-ABDD-76D9-3EAD42A3E6B5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73585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98641-1AC1-AA06-3961-12F5DC0B9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CBEC5-7B41-DF24-AF82-D3A962E0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877153"/>
          </a:xfrm>
        </p:spPr>
        <p:txBody>
          <a:bodyPr/>
          <a:lstStyle/>
          <a:p>
            <a:r>
              <a:rPr lang="it-IT" dirty="0"/>
              <a:t>La riforma: due C.S.M.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9F2CE8-C885-BDF7-3680-90A148267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art. 87 co. 10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EC2C1B-925B-9AEB-A1DB-FB28E2DA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354828" cy="2644457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Presiede il Consiglio superiore della magistratura</a:t>
            </a:r>
            <a:r>
              <a:rPr lang="it-IT" dirty="0"/>
              <a:t>»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610F8C8-B01D-A0DC-D5C4-7B9AE52F3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art. 87 co. 10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76E563C-971B-135D-66FC-A19346136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480" y="2821491"/>
            <a:ext cx="4857134" cy="2637371"/>
          </a:xfrm>
        </p:spPr>
        <p:txBody>
          <a:bodyPr/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Presiede il Consiglio superiore della magistratura </a:t>
            </a:r>
            <a:r>
              <a:rPr lang="it-IT" b="1" u="sng" dirty="0"/>
              <a:t>giudicante e il Consiglio superiore della magistratura requirente</a:t>
            </a:r>
            <a:r>
              <a:rPr lang="it-IT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61393-F87A-AAB8-C646-611C587FD3EC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68004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5141F-97CF-B8A3-39F5-1D79846E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4FC94-BC15-BABA-AF3A-1005AB5B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4"/>
            <a:ext cx="9520157" cy="896818"/>
          </a:xfrm>
        </p:spPr>
        <p:txBody>
          <a:bodyPr/>
          <a:lstStyle/>
          <a:p>
            <a:r>
              <a:rPr lang="it-IT" dirty="0"/>
              <a:t>La riforma: due C.S.M.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71EE79-CF3F-AA11-3542-B0FA93C8B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art. 104 co. 2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98A59A-2B31-CB19-41DC-2333001886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Il Consiglio superiore della magistratura è presieduto dal Presidente della Repubblica</a:t>
            </a:r>
            <a:r>
              <a:rPr lang="it-IT" dirty="0"/>
              <a:t>»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A22D3C0-C3A5-BE29-967E-34D2D2E41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art. 104 co. 2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F77551-E03D-954B-A971-D47EBA17A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753982" cy="263737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Il Consiglio superiore della magistratura </a:t>
            </a:r>
            <a:r>
              <a:rPr lang="it-IT" b="1" u="sng" dirty="0"/>
              <a:t>giudicante e il Consiglio superiore della magistratura requirente sono presieduti</a:t>
            </a:r>
            <a:r>
              <a:rPr lang="it-IT" dirty="0"/>
              <a:t> </a:t>
            </a:r>
            <a:r>
              <a:rPr lang="it-IT" i="1" dirty="0"/>
              <a:t>dal Presidente della Repubblica</a:t>
            </a:r>
            <a:r>
              <a:rPr lang="it-IT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09DBCC-4803-010A-CA9C-DECD1780D18E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11169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44DE8-A378-8CE3-6101-2FD452F37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D4C32-787F-74AD-BBA9-FBAC067D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4"/>
            <a:ext cx="9520157" cy="896818"/>
          </a:xfrm>
        </p:spPr>
        <p:txBody>
          <a:bodyPr/>
          <a:lstStyle/>
          <a:p>
            <a:r>
              <a:rPr lang="it-IT" dirty="0"/>
              <a:t>La riforma: due C.S.M.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359A4E-AA8B-9D78-05BA-73A43A34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art. 104 co. 3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CF90F8-7F02-2DD0-B4F2-91424D1D01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Ne fanno parte di diritto il primo presidente e il procuratore generale della Corte di cassazione</a:t>
            </a:r>
            <a:r>
              <a:rPr lang="it-IT" dirty="0"/>
              <a:t>»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88F2FA0-A3A1-B747-8884-A8B7CFEC6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art. 104 co. 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B6ED300-6235-AE47-08A7-72BA43470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822808" cy="263737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Ne fanno parte di diritto</a:t>
            </a:r>
            <a:r>
              <a:rPr lang="it-IT" b="1" u="sng" dirty="0"/>
              <a:t>, rispettivamente, </a:t>
            </a:r>
            <a:r>
              <a:rPr lang="it-IT" i="1" dirty="0"/>
              <a:t>il primo presidente e il procuratore generale della Corte di cassazione</a:t>
            </a:r>
            <a:r>
              <a:rPr lang="it-IT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584CC-424F-1DE1-BEBC-1EDE96269469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52718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8FBE7-4FA7-94BE-9F8A-4B1AC2454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0307464-FF7E-E075-E277-0E81FBE1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4"/>
            <a:ext cx="9520157" cy="896818"/>
          </a:xfrm>
        </p:spPr>
        <p:txBody>
          <a:bodyPr/>
          <a:lstStyle/>
          <a:p>
            <a:r>
              <a:rPr lang="it-IT" dirty="0"/>
              <a:t>La riforma: due C.S.M.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F3DD529-7EE3-097D-1887-C966202E7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art. 104 co. 4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6889733-8495-AC89-92EE-26134A212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600" dirty="0"/>
              <a:t>«</a:t>
            </a:r>
            <a:r>
              <a:rPr lang="it-IT" sz="2600" i="1" dirty="0"/>
              <a:t>Gli altri componenti sono eletti per due terzi da tutti i magistrati ordinari tra gli appartenenti alle varie categorie, e per un terzo dal Parlamento in seduta comune tra professori ordinari di università in materie giuridiche ed avvocati dopo quindici anni di esercizio</a:t>
            </a:r>
            <a:r>
              <a:rPr lang="it-IT" sz="2600" dirty="0"/>
              <a:t>»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283DFD8-6E9B-475F-7397-BE608A79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art. 104 co. 4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6A16720-6122-F129-3784-C39633686C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sz="2300" i="1" dirty="0"/>
              <a:t>Gli altri componenti sono </a:t>
            </a:r>
            <a:r>
              <a:rPr lang="it-IT" sz="2300" b="1" u="sng" dirty="0"/>
              <a:t>estratti a sorte</a:t>
            </a:r>
            <a:r>
              <a:rPr lang="it-IT" sz="2300" i="1" dirty="0"/>
              <a:t>, per un terzo, da un elenco di professori ordinari di università in materie giuridiche e di avvocati con almeno quindici anni di esercizio, che il Parlamento in seduta comune, entro sei mesi dall’insediamento, compila mediante elezione, e, per due terzi, </a:t>
            </a:r>
            <a:r>
              <a:rPr lang="it-IT" sz="2300" b="1" u="sng" dirty="0"/>
              <a:t>rispettivamente, tra i magistrati giudicanti e i magistrati requirenti</a:t>
            </a:r>
            <a:r>
              <a:rPr lang="it-IT" sz="2300" i="1" dirty="0"/>
              <a:t>, nel numero e secondo le procedure previsti dalla legge</a:t>
            </a:r>
            <a:r>
              <a:rPr lang="it-IT" dirty="0"/>
              <a:t>»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8047930-411C-C562-4F1A-960A998094DC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303691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CF61-1FB5-1DC5-D157-684960C2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5A14C-D328-814C-70A1-BF578CD9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4"/>
            <a:ext cx="9520157" cy="906650"/>
          </a:xfrm>
        </p:spPr>
        <p:txBody>
          <a:bodyPr/>
          <a:lstStyle/>
          <a:p>
            <a:r>
              <a:rPr lang="it-IT" dirty="0"/>
              <a:t>La riforma: due C.S.M.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260F07-E3FF-28AF-FB42-25DC24D90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Sostenitori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D53B58-C30A-41C4-E01C-9FF216755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endParaRPr lang="it-IT" sz="2200" dirty="0"/>
          </a:p>
          <a:p>
            <a:r>
              <a:rPr lang="it-IT" sz="2200" dirty="0"/>
              <a:t>Nessun conflitto di interessi P.D.R.</a:t>
            </a:r>
          </a:p>
          <a:p>
            <a:r>
              <a:rPr lang="it-IT" sz="2200" dirty="0"/>
              <a:t>Lotta al correntismo (caso Palamara)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7655382-25F1-F1E8-427A-F2FD389B8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contrari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A133B6A-4E16-9C91-FACB-29AEFB27F3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Conflitto di interessi P.D.R.</a:t>
            </a:r>
          </a:p>
          <a:p>
            <a:r>
              <a:rPr lang="it-IT" dirty="0"/>
              <a:t>Indebolimento della magistratura e del suo organo di autogoverno</a:t>
            </a:r>
          </a:p>
          <a:p>
            <a:r>
              <a:rPr lang="it-IT" dirty="0"/>
              <a:t>Inutile duplicazione</a:t>
            </a:r>
          </a:p>
          <a:p>
            <a:r>
              <a:rPr lang="it-IT" dirty="0"/>
              <a:t>Viene meno la natura rappresentativa dell’organo costituzionale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F39E8-8548-DB69-DE8F-F65C24FA7E6C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56094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4822B-9F80-BF35-65CC-CD958169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CB6A3-8C60-0298-049B-68E53B7A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896818"/>
          </a:xfrm>
        </p:spPr>
        <p:txBody>
          <a:bodyPr/>
          <a:lstStyle/>
          <a:p>
            <a:r>
              <a:rPr lang="it-IT" dirty="0"/>
              <a:t>La riforma: Alta Corte Disciplinare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14FC0A-A111-FD06-1BE4-85D17BCAA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Art. 105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78B9CB-D544-AAA6-27A9-B33D04CDB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5342" y="2824269"/>
            <a:ext cx="4697929" cy="264445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Spettano al Consiglio superiore della magistratura, secondo le norme dell'ordinamento giudiziario, le assunzioni, le assegnazioni ed i trasferimenti, le promozioni e i provvedimenti disciplinari nei riguardi dei magistrati</a:t>
            </a:r>
            <a:r>
              <a:rPr lang="it-IT" dirty="0"/>
              <a:t>»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8ABEFF4-BBF4-1CE2-18C8-4AD4C5B61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art. 105 co. 1 e 2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DEF658D-87F7-A4D8-A09A-87C964E121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i="1" dirty="0"/>
              <a:t>Spettano </a:t>
            </a:r>
            <a:r>
              <a:rPr lang="it-IT" b="1" u="sng" dirty="0"/>
              <a:t>a ciascun</a:t>
            </a:r>
            <a:r>
              <a:rPr lang="it-IT" dirty="0"/>
              <a:t> </a:t>
            </a:r>
            <a:r>
              <a:rPr lang="it-IT" i="1" dirty="0"/>
              <a:t>Consiglio superiore della magistratura, secondo le norme sull'ordinamento giudiziario, le assunzioni, le assegnazioni, i trasferimenti, </a:t>
            </a:r>
            <a:r>
              <a:rPr lang="it-IT" b="1" u="sng" dirty="0"/>
              <a:t>le valutazioni di professionalità e i conferimenti di funzioni</a:t>
            </a:r>
            <a:r>
              <a:rPr lang="it-IT" dirty="0"/>
              <a:t> </a:t>
            </a:r>
            <a:r>
              <a:rPr lang="it-IT" i="1" dirty="0"/>
              <a:t>nei riguardi dei magistrati.</a:t>
            </a:r>
          </a:p>
          <a:p>
            <a:pPr marL="0" indent="0" algn="just">
              <a:buNone/>
            </a:pPr>
            <a:r>
              <a:rPr lang="it-IT" b="1" u="sng" dirty="0"/>
              <a:t>La giurisdizione disciplinare nei riguardi dei magistrati ordinari, giudicanti e requirenti, è attribuita all’Alta Corte disciplinare</a:t>
            </a:r>
            <a:r>
              <a:rPr lang="it-IT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DA927B-AD27-67E7-1CBF-B2BA15FFF758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14887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814C-D209-9DC8-785E-FAD69C34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3512D-A9D8-E361-03A2-190D7215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906294"/>
          </a:xfrm>
        </p:spPr>
        <p:txBody>
          <a:bodyPr/>
          <a:lstStyle/>
          <a:p>
            <a:r>
              <a:rPr lang="it-IT" dirty="0"/>
              <a:t>La riforma: Alta Corte 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AA797-CEC2-51F4-C962-D59217C2F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Composizione (nuovo art. 105 co. 3 Cost.): </a:t>
            </a:r>
            <a:r>
              <a:rPr lang="it-IT" b="1" u="sng" dirty="0"/>
              <a:t>15 giudici </a:t>
            </a:r>
            <a:r>
              <a:rPr lang="it-IT" dirty="0"/>
              <a:t>di cui</a:t>
            </a:r>
          </a:p>
          <a:p>
            <a:pPr algn="just"/>
            <a:r>
              <a:rPr lang="it-IT" b="1" u="sng" dirty="0"/>
              <a:t>tre nominati dal Presidente della Repubblica </a:t>
            </a:r>
            <a:r>
              <a:rPr lang="it-IT" dirty="0"/>
              <a:t>tra professori ordinari di università in materie giuridiche e avvocati con almeno venti anni di esercizio</a:t>
            </a:r>
          </a:p>
          <a:p>
            <a:pPr algn="just"/>
            <a:r>
              <a:rPr lang="it-IT" b="1" u="sng" dirty="0"/>
              <a:t>tre estratti a sorte dal Parlamento in seduta comune </a:t>
            </a:r>
            <a:r>
              <a:rPr lang="it-IT" dirty="0"/>
              <a:t>da un elenco di soggetti in possesso dei medesimi requisiti</a:t>
            </a:r>
          </a:p>
          <a:p>
            <a:pPr algn="just"/>
            <a:r>
              <a:rPr lang="it-IT" b="1" u="sng" dirty="0"/>
              <a:t>sei magistrati giudicanti e tre requirenti estratti a sorte tra gli appartenenti alle rispettive categorie </a:t>
            </a:r>
            <a:r>
              <a:rPr lang="it-IT" dirty="0"/>
              <a:t>con almeno venti anni di esercizio delle funzioni giudiziarie e che svolgano o abbiano svolto funzioni di legittimità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D1E7FC3-969C-0A5A-DF30-BD482280B5AE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95055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E9CE7-16C7-0B6B-1778-56FBAAAAD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824DF-F75B-F438-7FB9-34436DAB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866965"/>
          </a:xfrm>
        </p:spPr>
        <p:txBody>
          <a:bodyPr/>
          <a:lstStyle/>
          <a:p>
            <a:r>
              <a:rPr lang="it-IT" dirty="0"/>
              <a:t>La riforma: Alta Corte 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4EC41D-9836-4FAB-E175-B72B3B8E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it-IT" dirty="0"/>
              <a:t>Art. 8 </a:t>
            </a:r>
            <a:r>
              <a:rPr lang="it-IT" dirty="0" err="1"/>
              <a:t>d.d.l.</a:t>
            </a:r>
            <a:r>
              <a:rPr lang="it-IT" dirty="0"/>
              <a:t>: disposizioni transitorie</a:t>
            </a:r>
          </a:p>
          <a:p>
            <a:pPr marL="0" lvl="0" indent="0" algn="just">
              <a:buNone/>
            </a:pPr>
            <a:r>
              <a:rPr lang="it-IT" dirty="0"/>
              <a:t>«</a:t>
            </a:r>
            <a:r>
              <a:rPr lang="it-IT" i="1" dirty="0"/>
              <a:t>Le leggi sul Consiglio superiore della magistratura, sull'ordinamento giudiziario e sulla giurisdizione disciplinare sono adeguate alle disposizioni della presente legge costituzionale </a:t>
            </a:r>
            <a:r>
              <a:rPr lang="it-IT" b="1" i="1" u="sng" dirty="0"/>
              <a:t>entro un anno dalla data della sua entrata in vigore</a:t>
            </a:r>
            <a:r>
              <a:rPr lang="it-IT" i="1" dirty="0"/>
              <a:t>.</a:t>
            </a:r>
          </a:p>
          <a:p>
            <a:pPr marL="0" lvl="0" indent="0" algn="just">
              <a:buNone/>
            </a:pPr>
            <a:r>
              <a:rPr lang="it-IT" i="1" dirty="0"/>
              <a:t>Fino alla data di entrata in vigore delle leggi di cui al comma 1 continuano a osservarsi, nelle materie ivi indicate, le </a:t>
            </a:r>
            <a:r>
              <a:rPr lang="it-IT" b="1" i="1" u="sng" dirty="0"/>
              <a:t>norme vigenti </a:t>
            </a:r>
            <a:r>
              <a:rPr lang="it-IT" i="1" dirty="0"/>
              <a:t>alla data di entrata in vigore della presente legge costituzionale</a:t>
            </a:r>
            <a:r>
              <a:rPr lang="it-IT" dirty="0"/>
              <a:t>»</a:t>
            </a:r>
          </a:p>
          <a:p>
            <a:pPr algn="just"/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D5F6AF1-FD98-6F58-90B8-BC1E7EB36F08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127352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BDF25B-1F32-E351-D926-872DE74C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822" y="962902"/>
            <a:ext cx="4087178" cy="209525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it-IT" sz="4100" noProof="0" dirty="0"/>
              <a:t>Il procedimento di revisione costituzionale</a:t>
            </a:r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B6CCC43C-B53F-BA71-71EA-4F445EC27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38" y="303353"/>
            <a:ext cx="5953397" cy="5733805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1" name="Straight Connector 25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A6C8471-CFC5-37B6-AB21-55C61BCDEF0A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326172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23BFD-EEEE-F232-28A7-4707A9D71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14751-231F-E90D-FC55-5AEC3958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86628"/>
          </a:xfrm>
        </p:spPr>
        <p:txBody>
          <a:bodyPr/>
          <a:lstStyle/>
          <a:p>
            <a:r>
              <a:rPr lang="it-IT" dirty="0"/>
              <a:t>La riforma: Alta Corte 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A2631-778C-B09F-F55B-9B0D1AD6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222090"/>
            <a:ext cx="9520158" cy="3244255"/>
          </a:xfrm>
        </p:spPr>
        <p:txBody>
          <a:bodyPr/>
          <a:lstStyle/>
          <a:p>
            <a:r>
              <a:rPr lang="it-IT" dirty="0"/>
              <a:t>Composizione analoga al C.S.M.</a:t>
            </a:r>
          </a:p>
          <a:p>
            <a:r>
              <a:rPr lang="it-IT" dirty="0"/>
              <a:t>Sorteggio (pregi e difetti)</a:t>
            </a:r>
          </a:p>
          <a:p>
            <a:r>
              <a:rPr lang="it-IT" dirty="0"/>
              <a:t>Ruolo marginale dei PM</a:t>
            </a:r>
          </a:p>
          <a:p>
            <a:r>
              <a:rPr lang="it-IT" dirty="0"/>
              <a:t>Disparità di trattamento con le giurisdizioni speciali</a:t>
            </a:r>
          </a:p>
          <a:p>
            <a:r>
              <a:rPr lang="it-IT" dirty="0"/>
              <a:t>Appello (deroga implicita all’art. 111 co. 7 Cost.)</a:t>
            </a:r>
          </a:p>
          <a:p>
            <a:r>
              <a:rPr lang="it-IT" dirty="0"/>
              <a:t>Funzioni di legittimità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3BC94F3-0661-3584-B92C-AEFFF1C34BA5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44990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5E002-71E1-A965-A68C-ADB48785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4A9FA-47DC-FFA5-A81F-3CBDF39A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876797"/>
          </a:xfrm>
        </p:spPr>
        <p:txBody>
          <a:bodyPr/>
          <a:lstStyle/>
          <a:p>
            <a:r>
              <a:rPr lang="it-IT" dirty="0"/>
              <a:t>La riforma: Alta Corte 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49737-A9AC-8ED9-79D8-BA66FD99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Art. 105 co. 7 Cost.: «</a:t>
            </a:r>
            <a:r>
              <a:rPr lang="it-IT" i="1" dirty="0"/>
              <a:t>Contro le sentenze emesse dall’Alta Corte in prima istanza è ammessa impugnazione, anche per motivi di merito, </a:t>
            </a:r>
            <a:r>
              <a:rPr lang="it-IT" b="1" i="1" u="sng" dirty="0"/>
              <a:t>soltanto</a:t>
            </a:r>
            <a:r>
              <a:rPr lang="it-IT" i="1" dirty="0"/>
              <a:t> dinanzi alla stessa Alta Corte</a:t>
            </a:r>
            <a:r>
              <a:rPr lang="it-IT" dirty="0"/>
              <a:t>»</a:t>
            </a:r>
          </a:p>
          <a:p>
            <a:r>
              <a:rPr lang="it-IT" dirty="0"/>
              <a:t>Art. 111 co. 7 Cost.: «</a:t>
            </a:r>
            <a:r>
              <a:rPr lang="it-IT" i="1" dirty="0"/>
              <a:t>contro le sentenze […] pronunciate dagli organi giurisdizionali ordinari o speciali, è </a:t>
            </a:r>
            <a:r>
              <a:rPr lang="it-IT" b="1" i="1" u="sng" dirty="0"/>
              <a:t>sempre ammesso ricorso in Cassazione per violazione di legge</a:t>
            </a:r>
            <a:r>
              <a:rPr lang="it-IT" dirty="0"/>
              <a:t>»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BD67851-1119-4401-F3EB-12BDDE8EF8D7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99977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63890-0A73-82E5-3496-93B62209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85B30-41A2-49C0-F018-AD4961C4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37468"/>
          </a:xfrm>
        </p:spPr>
        <p:txBody>
          <a:bodyPr/>
          <a:lstStyle/>
          <a:p>
            <a:r>
              <a:rPr lang="it-IT" dirty="0"/>
              <a:t>Considerazioni conclusive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852764-15C3-68ED-85CC-665E306D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507226"/>
            <a:ext cx="9520158" cy="2959119"/>
          </a:xfrm>
        </p:spPr>
        <p:txBody>
          <a:bodyPr/>
          <a:lstStyle/>
          <a:p>
            <a:r>
              <a:rPr lang="it-IT" dirty="0"/>
              <a:t>Costituzione «di rottura»: garanzie</a:t>
            </a:r>
          </a:p>
          <a:p>
            <a:r>
              <a:rPr lang="it-IT" dirty="0"/>
              <a:t>Riforme di maggioranza</a:t>
            </a:r>
          </a:p>
          <a:p>
            <a:r>
              <a:rPr lang="it-IT" dirty="0"/>
              <a:t>Autonomia e indipendenza del potere giudiziario</a:t>
            </a:r>
          </a:p>
          <a:p>
            <a:r>
              <a:rPr lang="it-IT" dirty="0"/>
              <a:t>Problemi irrisolti dell’amministrazione della giustizia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AE76A1C-44C5-24FF-8BAA-B992B5A3BF88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31658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B0BE0-4CCD-642B-4391-7B6A49F5E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86DCC07D-0682-43DD-8E1D-A7E1A200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63A7A8-EC9E-AAED-A3C0-39010C43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noProof="0" dirty="0"/>
              <a:t>La Riforma della giustizia</a:t>
            </a:r>
          </a:p>
        </p:txBody>
      </p:sp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CFD2F77C-875F-41A0-8EBC-28434D7AB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31F733E-72CB-4790-8DDB-2B75BF2F0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ECDA5DA-18EE-2A5E-91FC-5C0A005D6EA4}"/>
              </a:ext>
            </a:extLst>
          </p:cNvPr>
          <p:cNvSpPr txBox="1">
            <a:spLocks/>
          </p:cNvSpPr>
          <p:nvPr/>
        </p:nvSpPr>
        <p:spPr>
          <a:xfrm>
            <a:off x="1371687" y="2156566"/>
            <a:ext cx="361424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  <a:p>
            <a:pPr marL="0" indent="0" algn="just">
              <a:buNone/>
            </a:pPr>
            <a:endParaRPr lang="it-IT" sz="1500" noProof="0" dirty="0"/>
          </a:p>
          <a:p>
            <a:pPr marL="0" indent="0" algn="just">
              <a:buNone/>
            </a:pPr>
            <a:r>
              <a:rPr lang="it-IT" sz="1500" noProof="0" dirty="0"/>
              <a:t>DOTT. ALESSANDRO PASQUA</a:t>
            </a:r>
          </a:p>
          <a:p>
            <a:pPr marL="0" indent="0" algn="just">
              <a:buNone/>
            </a:pPr>
            <a:endParaRPr lang="it-IT" sz="1500" noProof="0" dirty="0"/>
          </a:p>
          <a:p>
            <a:pPr marL="0" indent="0">
              <a:buNone/>
            </a:pPr>
            <a:r>
              <a:rPr lang="it-IT" sz="1600" noProof="0" dirty="0"/>
              <a:t>DOTTORANDO IN DIRITTO COSTITUZIONALE PRESSO L’UNIVERSITÀ DEGLI STUDI DI PARMA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A8F1B-01B9-48AC-B40A-3EB0C31BB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B42F96-B6DB-425D-B8A3-FC1A4ACC2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42320A8-F822-4BA4-801E-51C625DF1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Segnaposto contenuto 9" descr="Immagine che contiene testo, forniture per ufficio, calligrafia, Prodotti generali&#10;&#10;Il contenuto generato dall'IA potrebbe non essere corretto.">
            <a:extLst>
              <a:ext uri="{FF2B5EF4-FFF2-40B4-BE49-F238E27FC236}">
                <a16:creationId xmlns:a16="http://schemas.microsoft.com/office/drawing/2014/main" id="{FE088087-0BE8-9C5D-8E74-B0B9C5BC9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r="10387" b="-1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410908-06D9-49D7-AEF3-2C2522D6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EA4A9A-79FB-44BC-ABFC-59448E36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3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9792B-AEBB-6075-99D5-379A7D02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4CBFC9-3EAA-FFE2-6BAE-46668ADA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088573"/>
            <a:ext cx="2823919" cy="123190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noProof="0" dirty="0">
                <a:hlinkClick r:id="rId3"/>
              </a:rPr>
              <a:t>Visita il nostro </a:t>
            </a:r>
            <a:r>
              <a:rPr lang="en-US" sz="3600" noProof="0" dirty="0" err="1">
                <a:hlinkClick r:id="rId3"/>
              </a:rPr>
              <a:t>sito</a:t>
            </a:r>
            <a:r>
              <a:rPr lang="en-US" sz="3600" noProof="0" dirty="0">
                <a:hlinkClick r:id="rId3"/>
              </a:rPr>
              <a:t>.</a:t>
            </a:r>
            <a:endParaRPr lang="en-US" sz="3600" noProof="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21291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>
            <a:hlinkClick r:id="rId3"/>
            <a:extLst>
              <a:ext uri="{FF2B5EF4-FFF2-40B4-BE49-F238E27FC236}">
                <a16:creationId xmlns:a16="http://schemas.microsoft.com/office/drawing/2014/main" id="{E5388E0D-63FC-D5D3-C9CC-B3D916F78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55" y="1116345"/>
            <a:ext cx="5464556" cy="386617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C6A60BB-287C-36BC-CE63-B57739926809}"/>
              </a:ext>
            </a:extLst>
          </p:cNvPr>
          <p:cNvSpPr txBox="1">
            <a:spLocks/>
          </p:cNvSpPr>
          <p:nvPr/>
        </p:nvSpPr>
        <p:spPr>
          <a:xfrm>
            <a:off x="1534696" y="2015732"/>
            <a:ext cx="344340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0000"/>
              </a:lnSpc>
            </a:pPr>
            <a:endParaRPr lang="en-US" sz="1700" dirty="0"/>
          </a:p>
          <a:p>
            <a:pPr marL="0">
              <a:lnSpc>
                <a:spcPct val="110000"/>
              </a:lnSpc>
            </a:pPr>
            <a:endParaRPr lang="en-US" sz="1700" noProof="0" dirty="0"/>
          </a:p>
          <a:p>
            <a:pPr marL="0" indent="0">
              <a:lnSpc>
                <a:spcPct val="110000"/>
              </a:lnSpc>
              <a:buNone/>
            </a:pPr>
            <a:endParaRPr lang="en-US" sz="1700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981DFC-03DA-C988-F8C2-A57F84CB90B7}"/>
              </a:ext>
            </a:extLst>
          </p:cNvPr>
          <p:cNvSpPr txBox="1"/>
          <p:nvPr/>
        </p:nvSpPr>
        <p:spPr>
          <a:xfrm>
            <a:off x="1039567" y="2362193"/>
            <a:ext cx="206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hlinkClick r:id="rId3"/>
              </a:rPr>
              <a:t>Clicca qui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56353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D5D11-D10F-BA70-DE27-77437987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788307"/>
          </a:xfrm>
        </p:spPr>
        <p:txBody>
          <a:bodyPr/>
          <a:lstStyle/>
          <a:p>
            <a:pPr algn="just"/>
            <a:r>
              <a:rPr lang="it-IT" dirty="0"/>
              <a:t>Il disegno di legge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90CF15-C888-A226-3F9A-8B3F5137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“</a:t>
            </a:r>
            <a:r>
              <a:rPr lang="it-IT" i="1" dirty="0"/>
              <a:t>Norme in materia di ordinamento giurisdizionale e di istituzione della Corte disciplinare</a:t>
            </a:r>
            <a:r>
              <a:rPr lang="it-IT" dirty="0"/>
              <a:t>” </a:t>
            </a:r>
          </a:p>
          <a:p>
            <a:pPr algn="just"/>
            <a:r>
              <a:rPr lang="it-IT" dirty="0"/>
              <a:t>Presentazione: 13 giugno 2024</a:t>
            </a:r>
          </a:p>
          <a:p>
            <a:pPr algn="just"/>
            <a:r>
              <a:rPr lang="it-IT" dirty="0"/>
              <a:t>Prima approvazione Camera:  16 gennaio 2025</a:t>
            </a:r>
          </a:p>
          <a:p>
            <a:pPr algn="just"/>
            <a:r>
              <a:rPr lang="it-IT" dirty="0"/>
              <a:t>Prima approvazione Senato: 22 luglio 2025</a:t>
            </a:r>
          </a:p>
          <a:p>
            <a:pPr algn="just"/>
            <a:r>
              <a:rPr lang="it-IT" dirty="0"/>
              <a:t>Seconda approvazione Camera:  18 settembre 2025</a:t>
            </a:r>
          </a:p>
          <a:p>
            <a:pPr algn="just"/>
            <a:r>
              <a:rPr lang="it-IT" dirty="0"/>
              <a:t>Seconda approvazione Senato: 30 ottobre 2025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F014EAF-7AEB-77F9-082E-790E4F327359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43389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EAD99-98EE-BAE2-5710-CC6313C7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17804"/>
          </a:xfrm>
        </p:spPr>
        <p:txBody>
          <a:bodyPr/>
          <a:lstStyle/>
          <a:p>
            <a:r>
              <a:rPr lang="it-IT" dirty="0"/>
              <a:t>Oggetto della riforma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1F6AC-5CD6-551B-91BB-D1BA93201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Art. 87 Cost.</a:t>
            </a:r>
          </a:p>
          <a:p>
            <a:r>
              <a:rPr lang="it-IT" dirty="0"/>
              <a:t>Art. 102 Cost.</a:t>
            </a:r>
          </a:p>
          <a:p>
            <a:r>
              <a:rPr lang="it-IT" dirty="0"/>
              <a:t>Art. 104 Cost.</a:t>
            </a:r>
          </a:p>
          <a:p>
            <a:r>
              <a:rPr lang="it-IT" dirty="0"/>
              <a:t>Art. 105 Cost.</a:t>
            </a:r>
          </a:p>
          <a:p>
            <a:r>
              <a:rPr lang="it-IT" dirty="0"/>
              <a:t>Art. 106 Cost.</a:t>
            </a:r>
          </a:p>
          <a:p>
            <a:r>
              <a:rPr lang="it-IT" dirty="0"/>
              <a:t>Art. 107 Cost.</a:t>
            </a:r>
          </a:p>
          <a:p>
            <a:r>
              <a:rPr lang="it-IT" dirty="0"/>
              <a:t>Art. 110 Cost.</a:t>
            </a:r>
          </a:p>
        </p:txBody>
      </p:sp>
      <p:pic>
        <p:nvPicPr>
          <p:cNvPr id="6" name="Immagine 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A4822A0C-C54A-6289-BE49-A2E670EC3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11" y="1622325"/>
            <a:ext cx="3457935" cy="4474975"/>
          </a:xfrm>
          <a:prstGeom prst="rect">
            <a:avLst/>
          </a:prstGeom>
        </p:spPr>
      </p:pic>
      <p:pic>
        <p:nvPicPr>
          <p:cNvPr id="8" name="Immagine 7" descr="Immagine che contiene testo, Carattere, lettera, schermata&#10;&#10;Il contenuto generato dall'IA potrebbe non essere corretto.">
            <a:extLst>
              <a:ext uri="{FF2B5EF4-FFF2-40B4-BE49-F238E27FC236}">
                <a16:creationId xmlns:a16="http://schemas.microsoft.com/office/drawing/2014/main" id="{DA89746E-3748-6C39-13AF-151C16CB5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46" y="1622324"/>
            <a:ext cx="3457936" cy="4474976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39A2CEE-ADA5-B934-2176-91CA2C496A3F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22104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B4D10-1E9F-A820-A8DF-B96DF4F2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37467"/>
          </a:xfrm>
        </p:spPr>
        <p:txBody>
          <a:bodyPr/>
          <a:lstStyle/>
          <a:p>
            <a:r>
              <a:rPr lang="it-IT" dirty="0"/>
              <a:t>L’attuale sistema giudiziario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94F306-90FE-BE58-22C3-CDFB00EC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Diverse giurisdizioni (ordinaria, amministrativa, contabile, tributaria, militare)</a:t>
            </a:r>
          </a:p>
          <a:p>
            <a:endParaRPr lang="it-IT" dirty="0"/>
          </a:p>
          <a:p>
            <a:r>
              <a:rPr lang="it-IT" dirty="0"/>
              <a:t>Giurisdizione ordinaria: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organi giudicanti: applicano una norma generale e astratta a un caso concreto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organi requirenti: esercizio dell’azione penale (art. 112 Cost.)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0185F45-0192-6D86-63B3-5520CBD6745C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182369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589E3-CA2F-C205-004E-974EA849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810293"/>
          </a:xfrm>
        </p:spPr>
        <p:txBody>
          <a:bodyPr/>
          <a:lstStyle/>
          <a:p>
            <a:r>
              <a:rPr lang="it-IT" dirty="0"/>
              <a:t>Principi fondamentali in materia di giurisdizione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FCD29-1E00-086C-EE00-47D0FFE0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903287"/>
          </a:xfrm>
        </p:spPr>
        <p:txBody>
          <a:bodyPr>
            <a:normAutofit fontScale="92500" lnSpcReduction="20000"/>
          </a:bodyPr>
          <a:lstStyle/>
          <a:p>
            <a:r>
              <a:rPr lang="it-IT" sz="1800" dirty="0"/>
              <a:t>Art. 101 Cost.: la giustizia è amministrata in nome del popolo</a:t>
            </a:r>
          </a:p>
          <a:p>
            <a:r>
              <a:rPr lang="it-IT" sz="1800" dirty="0"/>
              <a:t>Art. 101 Cost.: i giudici sono soggetti soltanto alla legge</a:t>
            </a:r>
          </a:p>
          <a:p>
            <a:r>
              <a:rPr lang="it-IT" sz="1800" dirty="0"/>
              <a:t>Art. 102 Cost.: riserva di legge per la disciplina dell’ordinamento giudiziario</a:t>
            </a:r>
          </a:p>
          <a:p>
            <a:r>
              <a:rPr lang="it-IT" sz="1800" dirty="0"/>
              <a:t>Art. 24 Cost.: diritto di difesa</a:t>
            </a:r>
          </a:p>
          <a:p>
            <a:r>
              <a:rPr lang="it-IT" sz="1800" dirty="0"/>
              <a:t>Art. 111 Cost.: principio del contraddittorio e ragionevole durata del processo (legge Pinto)</a:t>
            </a:r>
          </a:p>
          <a:p>
            <a:r>
              <a:rPr lang="it-IT" sz="1800" dirty="0"/>
              <a:t>Art. 111 Cost.: imparzialità e terzietà del Giudice (astensione e ricusazione, parità delle armi processuali, ma art. 109 Cost.)</a:t>
            </a:r>
          </a:p>
          <a:p>
            <a:r>
              <a:rPr lang="it-IT" sz="1800" dirty="0"/>
              <a:t>Art. 108 Cost.: indipendenza dei giudici speciali e dei PM</a:t>
            </a:r>
          </a:p>
          <a:p>
            <a:r>
              <a:rPr lang="it-IT" sz="1800" dirty="0"/>
              <a:t>Art. 104 Cost.: autonomia e indipendenza della magistratura</a:t>
            </a:r>
          </a:p>
          <a:p>
            <a:r>
              <a:rPr lang="it-IT" sz="1800" dirty="0"/>
              <a:t>Art. 107 Cost.: inamovibilità dei magistrati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69CBF7D-4FED-419B-6FB4-18E4383EF336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371484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D113B7-3157-9EFF-7B9D-07F65AEB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37468"/>
          </a:xfrm>
        </p:spPr>
        <p:txBody>
          <a:bodyPr>
            <a:normAutofit/>
          </a:bodyPr>
          <a:lstStyle/>
          <a:p>
            <a:r>
              <a:rPr lang="it-IT" dirty="0"/>
              <a:t>Consiglio Superiore della Magistratura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D1BD0-669B-B247-8B7E-B77C822C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255656"/>
            <a:ext cx="9520158" cy="345061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Garanzia dell’indipendenza e dell’autonomia della magistratura (art. 104 Cost.)</a:t>
            </a:r>
          </a:p>
          <a:p>
            <a:r>
              <a:rPr lang="it-IT" dirty="0"/>
              <a:t>Composizione: 3 membri di diritto + 2/3 membri togati + 1/3 membri laici (art. 104 Cost.)</a:t>
            </a:r>
          </a:p>
          <a:p>
            <a:r>
              <a:rPr lang="it-IT" dirty="0"/>
              <a:t>Competenze: provvedimenti che riguardano la carriera e lo status dei magistrati ordinari (art. 105 Cost.):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Assunzioni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Assegnazioni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Trasferimenti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Promozioni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Provvedimenti disciplinari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F0C7E75-343E-2C56-AA2F-1850EF6B9165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56028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75900-4602-ED58-6B12-56F35457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877153"/>
          </a:xfrm>
        </p:spPr>
        <p:txBody>
          <a:bodyPr/>
          <a:lstStyle/>
          <a:p>
            <a:r>
              <a:rPr lang="it-IT" dirty="0"/>
              <a:t>La riforma: separazione delle carriere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830FC5-D2B5-0932-0270-FC48F0D87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Articolo 102 co.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1E1F06-7D7D-5538-EAC0-B511FAF77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1">
            <a:normAutofit lnSpcReduction="10000"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i="1" dirty="0"/>
              <a:t>«La funzione giurisdizionale è esercitata da magistrati ordinari istituiti e regolati dalle norme sull'ordinamento giudiziario»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43AE922-32D4-DE12-5B41-A60189A7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articolo 102 co. 1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A0B5330-89F1-A592-E418-2B82E60869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«La funzione giurisdizionale è esercitata da magistrati ordinari istituiti e regolati dalle norme sull'ordinamento giudiziario</a:t>
            </a:r>
            <a:r>
              <a:rPr lang="it-IT" b="1" i="1" u="sng" dirty="0"/>
              <a:t>, </a:t>
            </a:r>
            <a:r>
              <a:rPr lang="it-IT" b="1" u="sng" dirty="0"/>
              <a:t>le quali disciplinano altresì le distinte carriere dei magistrati giudicanti e requirenti</a:t>
            </a:r>
            <a:r>
              <a:rPr lang="it-IT" i="1" dirty="0"/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101382C-B335-4823-A76E-1B078B3E3738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12210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157F090-0437-E43F-55DD-00F8AEF6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164"/>
            <a:ext cx="9520157" cy="886984"/>
          </a:xfrm>
        </p:spPr>
        <p:txBody>
          <a:bodyPr/>
          <a:lstStyle/>
          <a:p>
            <a:r>
              <a:rPr lang="it-IT" dirty="0"/>
              <a:t>La riforma: separazione delle carriere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3B7BB21-9700-042C-B8E4-537657735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Vecchio articolo 104 co. 1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AB7D42B-89F1-223C-255B-544A985E95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i="1" dirty="0"/>
              <a:t>«La magistratura costituisce un ordine autonomo e indipendente da ogni altro potere»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343CF0D-E078-78A0-D0E8-EDCDE9A39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Nuovo articolo 104 co. 1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C6733B3-5BE5-32DF-FFB9-5C94E4FC87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i="1" dirty="0"/>
          </a:p>
          <a:p>
            <a:pPr marL="0" indent="0" algn="just">
              <a:buNone/>
            </a:pPr>
            <a:r>
              <a:rPr lang="it-IT" i="1" dirty="0"/>
              <a:t>«La magistratura costituisce un ordine autonomo e indipendente da ogni altro potere </a:t>
            </a:r>
            <a:r>
              <a:rPr lang="it-IT" b="1" u="sng" dirty="0"/>
              <a:t>ed è composta dai magistrati della carriera giudicante e della carriera requirente</a:t>
            </a:r>
            <a:r>
              <a:rPr lang="it-IT" i="1" dirty="0"/>
              <a:t>»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7D8A4ED3-80CC-5B2D-0756-F5FA1BA40B35}"/>
              </a:ext>
            </a:extLst>
          </p:cNvPr>
          <p:cNvSpPr txBox="1">
            <a:spLocks/>
          </p:cNvSpPr>
          <p:nvPr/>
        </p:nvSpPr>
        <p:spPr>
          <a:xfrm>
            <a:off x="1541822" y="6324803"/>
            <a:ext cx="9520158" cy="5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Dott. Alessandro Pasqua                                                                        Studio Legale Pasqua</a:t>
            </a:r>
          </a:p>
        </p:txBody>
      </p:sp>
    </p:spTree>
    <p:extLst>
      <p:ext uri="{BB962C8B-B14F-4D97-AF65-F5344CB8AC3E}">
        <p14:creationId xmlns:p14="http://schemas.microsoft.com/office/powerpoint/2010/main" val="2799003698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Raccolt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277</TotalTime>
  <Words>1593</Words>
  <Application>Microsoft Office PowerPoint</Application>
  <PresentationFormat>Widescreen</PresentationFormat>
  <Paragraphs>180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Palatino Linotype</vt:lpstr>
      <vt:lpstr>Raccolta</vt:lpstr>
      <vt:lpstr>La Riforma della giustizia</vt:lpstr>
      <vt:lpstr>Il procedimento di revisione costituzionale</vt:lpstr>
      <vt:lpstr>Il disegno di legge</vt:lpstr>
      <vt:lpstr>Oggetto della riforma</vt:lpstr>
      <vt:lpstr>L’attuale sistema giudiziario</vt:lpstr>
      <vt:lpstr>Principi fondamentali in materia di giurisdizione</vt:lpstr>
      <vt:lpstr>Consiglio Superiore della Magistratura</vt:lpstr>
      <vt:lpstr>La riforma: separazione delle carriere</vt:lpstr>
      <vt:lpstr>La riforma: separazione delle carriere</vt:lpstr>
      <vt:lpstr>La riforma: separazione delle carriere</vt:lpstr>
      <vt:lpstr>Indipendenza del PM?</vt:lpstr>
      <vt:lpstr>La riforma: due C.S.M.</vt:lpstr>
      <vt:lpstr>La riforma: due C.S.M.</vt:lpstr>
      <vt:lpstr>La riforma: due C.S.M.</vt:lpstr>
      <vt:lpstr>La riforma: due C.S.M.</vt:lpstr>
      <vt:lpstr>La riforma: due C.S.M.</vt:lpstr>
      <vt:lpstr>La riforma: Alta Corte Disciplinare</vt:lpstr>
      <vt:lpstr>La riforma: Alta Corte Disciplinare</vt:lpstr>
      <vt:lpstr>La riforma: Alta Corte Disciplinare</vt:lpstr>
      <vt:lpstr>La riforma: Alta Corte Disciplinare</vt:lpstr>
      <vt:lpstr>La riforma: Alta Corte Disciplinare</vt:lpstr>
      <vt:lpstr>Considerazioni conclusive</vt:lpstr>
      <vt:lpstr>La Riforma della giustizia</vt:lpstr>
      <vt:lpstr>Visita il nostro sito.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a93</dc:creator>
  <cp:lastModifiedBy>Armando Pasqua</cp:lastModifiedBy>
  <cp:revision>33</cp:revision>
  <dcterms:created xsi:type="dcterms:W3CDTF">2025-11-10T14:15:55Z</dcterms:created>
  <dcterms:modified xsi:type="dcterms:W3CDTF">2026-03-17T07:47:12Z</dcterms:modified>
</cp:coreProperties>
</file>